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03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99" autoAdjust="0"/>
  </p:normalViewPr>
  <p:slideViewPr>
    <p:cSldViewPr>
      <p:cViewPr varScale="1">
        <p:scale>
          <a:sx n="80" d="100"/>
          <a:sy n="80" d="100"/>
        </p:scale>
        <p:origin x="-58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596203C1-616A-4651-A577-7BA09B384D13}" type="datetimeFigureOut">
              <a:rPr lang="en-US" smtClean="0"/>
              <a:pPr/>
              <a:t>12/1/2008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07B8B279-4079-43B3-8013-D8D81AB870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B8B279-4079-43B3-8013-D8D81AB870A7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FA78-DE0E-433D-8CFA-D9FBF0D95DCD}" type="datetime1">
              <a:rPr lang="en-US" smtClean="0"/>
              <a:pPr/>
              <a:t>12/1/2008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13AF2-DCC4-4842-96BC-1B9869901C3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1BC102A9-C1B1-4354-89E4-F43472216A4F}" type="datetime1">
              <a:rPr lang="en-US" smtClean="0"/>
              <a:pPr algn="r"/>
              <a:t>12/1/2008</a:t>
            </a:fld>
            <a:endParaRPr lang="en-US" sz="1000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sz="1000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13AF2-DCC4-4842-96BC-1B9869901C37}" type="slidenum">
              <a:rPr lang="en-US" sz="1000" smtClean="0">
                <a:solidFill>
                  <a:schemeClr val="bg2">
                    <a:shade val="50000"/>
                  </a:schemeClr>
                </a:solidFill>
              </a:rPr>
              <a:pPr/>
              <a:t>‹#›</a:t>
            </a:fld>
            <a:endParaRPr lang="en-US" sz="1000" dirty="0">
              <a:solidFill>
                <a:schemeClr val="bg2">
                  <a:shade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1BC102A9-C1B1-4354-89E4-F43472216A4F}" type="datetime1">
              <a:rPr lang="en-US" smtClean="0"/>
              <a:pPr algn="r"/>
              <a:t>12/1/2008</a:t>
            </a:fld>
            <a:endParaRPr lang="en-US" sz="1000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pPr algn="l"/>
            <a:endParaRPr lang="en-US" sz="1000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13AF2-DCC4-4842-96BC-1B9869901C37}" type="slidenum">
              <a:rPr lang="en-US" sz="1000" smtClean="0">
                <a:solidFill>
                  <a:schemeClr val="bg2">
                    <a:shade val="50000"/>
                  </a:schemeClr>
                </a:solidFill>
              </a:rPr>
              <a:pPr/>
              <a:t>‹#›</a:t>
            </a:fld>
            <a:endParaRPr lang="en-US" sz="1000" dirty="0">
              <a:solidFill>
                <a:schemeClr val="bg2">
                  <a:shade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7F9C6-20A9-45D8-B666-D95AD1AA535F}" type="datetime1">
              <a:rPr lang="en-US" smtClean="0"/>
              <a:pPr/>
              <a:t>12/1/2008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B45F-50E8-4AF1-920B-265FC35EA31A}" type="datetime1">
              <a:rPr lang="en-US" smtClean="0"/>
              <a:pPr/>
              <a:t>12/1/2008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9D76A-2E51-4D2B-9AFF-70F7EB3C2C68}" type="datetime1">
              <a:rPr lang="en-US" smtClean="0"/>
              <a:pPr/>
              <a:t>12/1/2008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5F57-6490-4460-90DC-FC5EE5C36A66}" type="datetime1">
              <a:rPr lang="en-US" smtClean="0"/>
              <a:pPr/>
              <a:t>12/1/2008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B2161-9FCA-498A-A51E-7B90071250E8}" type="datetime1">
              <a:rPr lang="en-US" smtClean="0"/>
              <a:pPr/>
              <a:t>12/1/2008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395AF-258B-4502-92DF-E211AA281B41}" type="datetime1">
              <a:rPr lang="en-US" smtClean="0"/>
              <a:pPr/>
              <a:t>12/1/2008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FA21-88D5-4090-AE34-A717F3009131}" type="datetime1">
              <a:rPr lang="en-US" smtClean="0"/>
              <a:pPr/>
              <a:t>12/1/2008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9E71F-78A0-4868-970E-5692D76DEC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5A654AA-2757-4A51-86CD-6D20456BDD0A}" type="datetime1">
              <a:rPr lang="en-US" smtClean="0"/>
              <a:pPr/>
              <a:t>12/1/2008</a:t>
            </a:fld>
            <a:endParaRPr lang="en-US" dirty="0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6C9E71F-78A0-4868-970E-5692D76DEC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 algn="r"/>
            <a:fld id="{1BC102A9-C1B1-4354-89E4-F43472216A4F}" type="datetime1">
              <a:rPr lang="en-US" smtClean="0"/>
              <a:pPr algn="r"/>
              <a:t>12/1/2008</a:t>
            </a:fld>
            <a:endParaRPr lang="en-US" sz="1000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 algn="l"/>
            <a:endParaRPr lang="en-US" sz="1000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7F13AF2-DCC4-4842-96BC-1B9869901C37}" type="slidenum">
              <a:rPr lang="en-US" sz="1000" smtClean="0">
                <a:solidFill>
                  <a:schemeClr val="bg2">
                    <a:shade val="50000"/>
                  </a:schemeClr>
                </a:solidFill>
              </a:rPr>
              <a:pPr/>
              <a:t>‹#›</a:t>
            </a:fld>
            <a:endParaRPr lang="en-US" sz="1000" dirty="0">
              <a:solidFill>
                <a:schemeClr val="bg2">
                  <a:shade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15000" dist="13000" dir="5400000" algn="tl" rotWithShape="0">
                    <a:srgbClr val="000000">
                      <a:alpha val="40000"/>
                    </a:srgbClr>
                  </a:outerShdw>
                </a:effectLst>
              </a:rPr>
              <a:t>Systém Drupal a nejen školní weby</a:t>
            </a:r>
            <a:endParaRPr lang="cs-CZ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0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Jan Polzer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Honza\Documents\články\rozdělané\druplicon.larg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20" y="5214950"/>
            <a:ext cx="1324970" cy="15160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kern="12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12700" dist="12700" dir="54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Úprava vzhledu šablon</a:t>
            </a:r>
            <a:endParaRPr lang="cs-CZ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Použijte existující šablony vzhledu</a:t>
            </a:r>
          </a:p>
          <a:p>
            <a:r>
              <a:rPr lang="cs-CZ" dirty="0" smtClean="0"/>
              <a:t>Nutná velmi dobrá znalost CSS</a:t>
            </a:r>
          </a:p>
          <a:p>
            <a:endParaRPr lang="cs-CZ" dirty="0" smtClean="0"/>
          </a:p>
          <a:p>
            <a:r>
              <a:rPr lang="cs-CZ" dirty="0" smtClean="0"/>
              <a:t>Oddělení vzhledu a kódu systémem šablon</a:t>
            </a:r>
          </a:p>
          <a:p>
            <a:endParaRPr lang="cs-CZ" dirty="0" smtClean="0"/>
          </a:p>
          <a:p>
            <a:r>
              <a:rPr lang="cs-CZ" dirty="0" smtClean="0"/>
              <a:t>Relativně složitější generované HTML</a:t>
            </a:r>
          </a:p>
          <a:p>
            <a:endParaRPr lang="cs-CZ" dirty="0" smtClean="0"/>
          </a:p>
          <a:p>
            <a:r>
              <a:rPr lang="cs-CZ" dirty="0" smtClean="0"/>
              <a:t>Web Developer pro Firefox, Nástroje pro vývojáře v IE8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4" name="Picture 2" descr="C:\Users\Honza\Documents\články\rozdělané\druplicon.larg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48" y="142852"/>
            <a:ext cx="1061370" cy="1214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kern="12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12700" dist="12700" dir="54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Vícejazyčné weby snadno a rychle</a:t>
            </a:r>
            <a:endParaRPr lang="cs-CZ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Uživatelské rozhraní pro lokalizaci modulů</a:t>
            </a:r>
          </a:p>
          <a:p>
            <a:endParaRPr lang="cs-CZ" dirty="0" smtClean="0"/>
          </a:p>
          <a:p>
            <a:r>
              <a:rPr lang="cs-CZ" dirty="0" smtClean="0"/>
              <a:t>V současnosti již součást základní instalace</a:t>
            </a:r>
          </a:p>
          <a:p>
            <a:r>
              <a:rPr lang="cs-CZ" dirty="0" smtClean="0"/>
              <a:t>Není nutné překládat všechny články</a:t>
            </a:r>
          </a:p>
          <a:p>
            <a:endParaRPr lang="cs-CZ" dirty="0" smtClean="0"/>
          </a:p>
          <a:p>
            <a:r>
              <a:rPr lang="cs-CZ" dirty="0" smtClean="0"/>
              <a:t>Po přepnutí jazyka se lokalizuje menu i ovládací prvky</a:t>
            </a:r>
          </a:p>
          <a:p>
            <a:endParaRPr lang="cs-CZ" dirty="0" smtClean="0"/>
          </a:p>
          <a:p>
            <a:r>
              <a:rPr lang="cs-CZ" dirty="0" smtClean="0"/>
              <a:t>Někdy je třeba doplnit vlastní obslužný kód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4" name="Picture 2" descr="C:\Users\Honza\Documents\články\rozdělané\druplicon.larg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48" y="142852"/>
            <a:ext cx="1061370" cy="1214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kern="12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12700" dist="12700" dir="54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Ukázky konkrétních projektů</a:t>
            </a:r>
            <a:endParaRPr lang="cs-CZ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Jednoduchá firemní prezentace</a:t>
            </a:r>
          </a:p>
          <a:p>
            <a:r>
              <a:rPr lang="cs-CZ" dirty="0" smtClean="0"/>
              <a:t>Článkové weby</a:t>
            </a:r>
          </a:p>
          <a:p>
            <a:r>
              <a:rPr lang="cs-CZ" dirty="0" smtClean="0"/>
              <a:t>Bookmarkovací web</a:t>
            </a:r>
          </a:p>
          <a:p>
            <a:r>
              <a:rPr lang="cs-CZ" dirty="0" smtClean="0"/>
              <a:t>Galerie</a:t>
            </a:r>
          </a:p>
          <a:p>
            <a:r>
              <a:rPr lang="cs-CZ" dirty="0" smtClean="0"/>
              <a:t>Obecní web</a:t>
            </a:r>
          </a:p>
          <a:p>
            <a:r>
              <a:rPr lang="cs-CZ" dirty="0" smtClean="0"/>
              <a:t>Realitní stránky</a:t>
            </a:r>
          </a:p>
          <a:p>
            <a:endParaRPr lang="cs-CZ" dirty="0" smtClean="0"/>
          </a:p>
          <a:p>
            <a:r>
              <a:rPr lang="cs-CZ" dirty="0" smtClean="0"/>
              <a:t>Školní weby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4" name="Picture 2" descr="C:\Users\Honza\Documents\články\rozdělané\druplicon.larg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48" y="142852"/>
            <a:ext cx="1061370" cy="1214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kern="12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12700" dist="12700" dir="54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Ukázka instalace</a:t>
            </a:r>
            <a:endParaRPr lang="cs-CZ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Nakopírování souborů na FTP</a:t>
            </a:r>
          </a:p>
          <a:p>
            <a:endParaRPr lang="cs-CZ" dirty="0" smtClean="0"/>
          </a:p>
          <a:p>
            <a:r>
              <a:rPr lang="cs-CZ" dirty="0" smtClean="0"/>
              <a:t>Práce s průvodcem instalací v prohlížeči</a:t>
            </a:r>
          </a:p>
          <a:p>
            <a:endParaRPr lang="cs-CZ" dirty="0" smtClean="0"/>
          </a:p>
          <a:p>
            <a:r>
              <a:rPr lang="cs-CZ" dirty="0" smtClean="0"/>
              <a:t>Základní nastavení webu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4" name="Picture 2" descr="C:\Users\Honza\Documents\články\rozdělané\druplicon.larg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48" y="142852"/>
            <a:ext cx="1061370" cy="1214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kern="12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12700" dist="12700" dir="54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Budoucnost Drupalu</a:t>
            </a:r>
            <a:endParaRPr lang="cs-CZ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Drupal je a bude zadarmo</a:t>
            </a:r>
          </a:p>
          <a:p>
            <a:r>
              <a:rPr lang="cs-CZ" dirty="0" smtClean="0"/>
              <a:t>Acquia – firma stojící za Drupalem</a:t>
            </a:r>
          </a:p>
          <a:p>
            <a:endParaRPr lang="cs-CZ" dirty="0" smtClean="0"/>
          </a:p>
          <a:p>
            <a:r>
              <a:rPr lang="cs-CZ" dirty="0" smtClean="0"/>
              <a:t>Neustále přibývají nové moduly</a:t>
            </a:r>
          </a:p>
          <a:p>
            <a:endParaRPr lang="cs-CZ" dirty="0" smtClean="0"/>
          </a:p>
          <a:p>
            <a:r>
              <a:rPr lang="cs-CZ" dirty="0" smtClean="0"/>
              <a:t>Aktualizace jádra rychlejší než aktualizace modulů – potenciální brzda upgradu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4" name="Picture 2" descr="C:\Users\Honza\Documents\články\rozdělané\druplicon.larg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48" y="142852"/>
            <a:ext cx="1061370" cy="1214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kern="12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12700" dist="12700" dir="54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Otázky a odpovědi</a:t>
            </a:r>
            <a:endParaRPr lang="cs-CZ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Ptejte se…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4" name="Picture 2" descr="C:\Users\Honza\Documents\články\rozdělané\druplicon.larg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48" y="142852"/>
            <a:ext cx="1061370" cy="1214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kern="12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12700" dist="12700" dir="54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Informace o Drupalu</a:t>
            </a:r>
            <a:endParaRPr lang="cs-CZ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drupal.org</a:t>
            </a:r>
          </a:p>
          <a:p>
            <a:r>
              <a:rPr lang="cs-CZ" dirty="0" smtClean="0"/>
              <a:t>www.drupal.cz</a:t>
            </a:r>
          </a:p>
          <a:p>
            <a:endParaRPr lang="cs-CZ" dirty="0" smtClean="0"/>
          </a:p>
          <a:p>
            <a:r>
              <a:rPr lang="cs-CZ" dirty="0" smtClean="0"/>
              <a:t>www.maxiorel.cz</a:t>
            </a:r>
          </a:p>
          <a:p>
            <a:endParaRPr lang="cs-CZ" dirty="0" smtClean="0"/>
          </a:p>
          <a:p>
            <a:r>
              <a:rPr lang="cs-CZ" b="1" dirty="0" smtClean="0"/>
              <a:t>Drupal: podrobný průvodce tvorbou a správou webů</a:t>
            </a:r>
            <a:r>
              <a:rPr lang="cs-CZ" dirty="0" smtClean="0"/>
              <a:t>, Computer Press</a:t>
            </a:r>
            <a:br>
              <a:rPr lang="cs-CZ" dirty="0" smtClean="0"/>
            </a:br>
            <a:r>
              <a:rPr lang="cs-CZ" i="1" dirty="0" smtClean="0"/>
              <a:t>2. aktualizované vydání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4" name="Picture 2" descr="C:\Users\Honza\Documents\články\rozdělané\druplicon.larg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48" y="142852"/>
            <a:ext cx="1061370" cy="1214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kern="12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12700" dist="12700" dir="54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Děkuji za pozornost</a:t>
            </a:r>
            <a:endParaRPr lang="cs-CZ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Své dotazy můžete psát do fóra na webu</a:t>
            </a:r>
          </a:p>
          <a:p>
            <a:endParaRPr lang="cs-CZ" dirty="0" smtClean="0"/>
          </a:p>
          <a:p>
            <a:r>
              <a:rPr lang="cs-CZ" b="1" dirty="0" smtClean="0"/>
              <a:t>www.maxiorel.cz/forum</a:t>
            </a:r>
          </a:p>
          <a:p>
            <a:endParaRPr lang="cs-CZ" dirty="0" smtClean="0"/>
          </a:p>
          <a:p>
            <a:r>
              <a:rPr lang="cs-CZ" dirty="0" smtClean="0"/>
              <a:t>Konzultace na </a:t>
            </a:r>
            <a:r>
              <a:rPr lang="cs-CZ" b="1" dirty="0" smtClean="0"/>
              <a:t>jan.polzer@maxiorel.cz</a:t>
            </a:r>
          </a:p>
          <a:p>
            <a:endParaRPr lang="cs-CZ" dirty="0" smtClean="0"/>
          </a:p>
          <a:p>
            <a:r>
              <a:rPr lang="cs-CZ" dirty="0" smtClean="0"/>
              <a:t>Slajdy budou zveřejněny na webu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4" name="Picture 2" descr="C:\Users\Honza\Documents\články\rozdělané\druplicon.larg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48" y="142852"/>
            <a:ext cx="1061370" cy="1214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kern="12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12700" dist="12700" dir="54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Jan Polzer</a:t>
            </a:r>
            <a:endParaRPr lang="cs-CZ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Programátor (C#, PHP)</a:t>
            </a:r>
          </a:p>
          <a:p>
            <a:r>
              <a:rPr lang="cs-CZ" dirty="0" smtClean="0"/>
              <a:t>Specialista na Drupal</a:t>
            </a:r>
          </a:p>
          <a:p>
            <a:endParaRPr lang="cs-CZ" dirty="0" smtClean="0"/>
          </a:p>
          <a:p>
            <a:r>
              <a:rPr lang="cs-CZ" dirty="0" smtClean="0"/>
              <a:t>Školení uživatelů PC</a:t>
            </a:r>
          </a:p>
          <a:p>
            <a:endParaRPr lang="cs-CZ" dirty="0" smtClean="0"/>
          </a:p>
          <a:p>
            <a:r>
              <a:rPr lang="cs-CZ" dirty="0" smtClean="0"/>
              <a:t>Autor tří knih a mnoha článků od roku 2001</a:t>
            </a:r>
          </a:p>
          <a:p>
            <a:endParaRPr lang="cs-CZ" dirty="0" smtClean="0"/>
          </a:p>
          <a:p>
            <a:r>
              <a:rPr lang="cs-CZ" dirty="0" smtClean="0"/>
              <a:t>Šéfredaktor </a:t>
            </a:r>
            <a:r>
              <a:rPr lang="cs-CZ" b="1" dirty="0" smtClean="0"/>
              <a:t>ExtraWindows.cz</a:t>
            </a:r>
            <a:endParaRPr lang="cs-CZ" b="1" dirty="0" smtClean="0"/>
          </a:p>
          <a:p>
            <a:r>
              <a:rPr lang="cs-CZ" dirty="0" smtClean="0"/>
              <a:t>Majitel </a:t>
            </a:r>
            <a:r>
              <a:rPr lang="cs-CZ" b="1" dirty="0" smtClean="0"/>
              <a:t>www.maxiorel.cz</a:t>
            </a:r>
            <a:r>
              <a:rPr lang="cs-CZ" dirty="0" smtClean="0"/>
              <a:t> a dalších webů</a:t>
            </a:r>
            <a:endParaRPr lang="cs-CZ" dirty="0" smtClean="0"/>
          </a:p>
        </p:txBody>
      </p:sp>
      <p:pic>
        <p:nvPicPr>
          <p:cNvPr id="4" name="Picture 2" descr="C:\Users\Honza\Documents\články\rozdělané\druplicon.larg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48" y="142852"/>
            <a:ext cx="1061370" cy="1214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kern="12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12700" dist="12700" dir="54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Hotová řešení pro tvorbu webu</a:t>
            </a:r>
            <a:endParaRPr lang="cs-CZ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Rychlost implementace</a:t>
            </a:r>
          </a:p>
          <a:p>
            <a:r>
              <a:rPr lang="cs-CZ" dirty="0" smtClean="0"/>
              <a:t>Připravené šablony vzhledu</a:t>
            </a:r>
          </a:p>
          <a:p>
            <a:r>
              <a:rPr lang="cs-CZ" dirty="0" smtClean="0"/>
              <a:t>Odpadá nutnost programování (většinou)</a:t>
            </a:r>
          </a:p>
          <a:p>
            <a:endParaRPr lang="cs-CZ" dirty="0" smtClean="0"/>
          </a:p>
          <a:p>
            <a:r>
              <a:rPr lang="cs-CZ" dirty="0" smtClean="0"/>
              <a:t>Otestované zabezpečení</a:t>
            </a:r>
          </a:p>
          <a:p>
            <a:r>
              <a:rPr lang="cs-CZ" dirty="0" smtClean="0"/>
              <a:t>Základ pro vlastní projekty (např. správa uživatelů)</a:t>
            </a:r>
          </a:p>
          <a:p>
            <a:endParaRPr lang="cs-CZ" dirty="0" smtClean="0"/>
          </a:p>
          <a:p>
            <a:r>
              <a:rPr lang="cs-CZ" dirty="0" smtClean="0"/>
              <a:t>Cena</a:t>
            </a:r>
          </a:p>
          <a:p>
            <a:endParaRPr lang="cs-CZ" dirty="0" smtClean="0"/>
          </a:p>
        </p:txBody>
      </p:sp>
      <p:pic>
        <p:nvPicPr>
          <p:cNvPr id="4" name="Picture 2" descr="C:\Users\Honza\Documents\články\rozdělané\druplicon.larg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48" y="142852"/>
            <a:ext cx="1061370" cy="1214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kern="12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12700" dist="12700" dir="54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Open source webové projekty</a:t>
            </a:r>
            <a:endParaRPr lang="cs-CZ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Nulová pořizovací cena (není podmínkou)</a:t>
            </a:r>
          </a:p>
          <a:p>
            <a:r>
              <a:rPr lang="cs-CZ" dirty="0" smtClean="0"/>
              <a:t>Otevřený kód a většinou dobrá dokumentace</a:t>
            </a:r>
          </a:p>
          <a:p>
            <a:r>
              <a:rPr lang="cs-CZ" dirty="0" smtClean="0"/>
              <a:t>Nejste vázáni na jednoho dodavatele</a:t>
            </a:r>
          </a:p>
          <a:p>
            <a:endParaRPr lang="cs-CZ" dirty="0" smtClean="0"/>
          </a:p>
          <a:p>
            <a:r>
              <a:rPr lang="cs-CZ" dirty="0" smtClean="0"/>
              <a:t>Není k dispozici oficiální technická podpora</a:t>
            </a:r>
          </a:p>
          <a:p>
            <a:r>
              <a:rPr lang="cs-CZ" dirty="0" smtClean="0"/>
              <a:t>Není zaručen další vývoj a bezpečnostní aktualizace</a:t>
            </a:r>
          </a:p>
          <a:p>
            <a:r>
              <a:rPr lang="cs-CZ" dirty="0" smtClean="0"/>
              <a:t>Projekt tvoří programátoři s různým stylem práce</a:t>
            </a:r>
          </a:p>
        </p:txBody>
      </p:sp>
      <p:pic>
        <p:nvPicPr>
          <p:cNvPr id="4" name="Picture 2" descr="C:\Users\Honza\Documents\články\rozdělané\druplicon.larg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48" y="142852"/>
            <a:ext cx="1061370" cy="1214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kern="12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12700" dist="12700" dir="54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Drupal, Joomla, WordPress, phpRS</a:t>
            </a:r>
            <a:endParaRPr lang="cs-CZ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WordPress</a:t>
            </a:r>
            <a:r>
              <a:rPr lang="cs-CZ" dirty="0" smtClean="0"/>
              <a:t> – přátelské uživatelské prostředí, snadná instalace, množství modulů a témat, zaměřen na blogování a jednoho uživatele</a:t>
            </a:r>
          </a:p>
          <a:p>
            <a:r>
              <a:rPr lang="cs-CZ" b="1" dirty="0" smtClean="0"/>
              <a:t>Joomla</a:t>
            </a:r>
            <a:r>
              <a:rPr lang="cs-CZ" dirty="0" smtClean="0"/>
              <a:t> – snadná instalace modulů, propracovaná administrace, těžkopádná</a:t>
            </a:r>
          </a:p>
          <a:p>
            <a:r>
              <a:rPr lang="cs-CZ" b="1" dirty="0" smtClean="0"/>
              <a:t>phpRS</a:t>
            </a:r>
            <a:r>
              <a:rPr lang="cs-CZ" dirty="0" smtClean="0"/>
              <a:t> – nepřehledný kód, složité úpravy</a:t>
            </a:r>
          </a:p>
          <a:p>
            <a:r>
              <a:rPr lang="cs-CZ" b="1" dirty="0" smtClean="0"/>
              <a:t>Drupal</a:t>
            </a:r>
            <a:r>
              <a:rPr lang="cs-CZ" dirty="0" smtClean="0"/>
              <a:t> – dokonale modulární (funkce i vzhled), ovládání se přibližuje WordPressu, tisíce modulů, jednoduchá správa</a:t>
            </a:r>
          </a:p>
        </p:txBody>
      </p:sp>
      <p:pic>
        <p:nvPicPr>
          <p:cNvPr id="4" name="Picture 2" descr="C:\Users\Honza\Documents\články\rozdělané\druplicon.larg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48" y="142852"/>
            <a:ext cx="1061370" cy="1214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kern="12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12700" dist="12700" dir="54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Použití Drupalu</a:t>
            </a:r>
            <a:endParaRPr lang="cs-CZ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Firemní prezentace (</a:t>
            </a:r>
            <a:r>
              <a:rPr lang="cs-CZ" sz="2400" b="1" dirty="0" smtClean="0"/>
              <a:t>www.avenews.cz</a:t>
            </a:r>
            <a:r>
              <a:rPr lang="cs-CZ" sz="2400" dirty="0" smtClean="0"/>
              <a:t>, </a:t>
            </a:r>
            <a:r>
              <a:rPr lang="cs-CZ" sz="2400" b="1" dirty="0" smtClean="0"/>
              <a:t>www.epublishing.cz</a:t>
            </a:r>
            <a:r>
              <a:rPr lang="cs-CZ" sz="2400" dirty="0" smtClean="0"/>
              <a:t>, </a:t>
            </a:r>
            <a:r>
              <a:rPr lang="cs-CZ" sz="2400" b="1" dirty="0" smtClean="0"/>
              <a:t>www.hotel-imos.eu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Osobní blogy a fan stránky (</a:t>
            </a:r>
            <a:r>
              <a:rPr lang="cs-CZ" sz="2400" b="1" dirty="0" smtClean="0"/>
              <a:t>www.anastacia.cz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Článkové weby (</a:t>
            </a:r>
            <a:r>
              <a:rPr lang="cs-CZ" sz="2400" b="1" dirty="0" smtClean="0"/>
              <a:t>www.maxiorel.cz</a:t>
            </a:r>
            <a:r>
              <a:rPr lang="cs-CZ" sz="2400" dirty="0" smtClean="0"/>
              <a:t>, </a:t>
            </a:r>
            <a:r>
              <a:rPr lang="cs-CZ" sz="2400" b="1" dirty="0" smtClean="0"/>
              <a:t>www.extrawindows.cz</a:t>
            </a:r>
            <a:r>
              <a:rPr lang="cs-CZ" sz="2400" dirty="0" smtClean="0"/>
              <a:t>, </a:t>
            </a:r>
            <a:r>
              <a:rPr lang="cs-CZ" sz="2400" b="1" dirty="0" smtClean="0"/>
              <a:t>www.extrahardware.cz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Realitní stránky (</a:t>
            </a:r>
            <a:r>
              <a:rPr lang="cs-CZ" sz="2400" b="1" dirty="0" smtClean="0"/>
              <a:t>www.allreal.cz</a:t>
            </a:r>
            <a:r>
              <a:rPr lang="cs-CZ" sz="2400" dirty="0" smtClean="0"/>
              <a:t>)</a:t>
            </a:r>
            <a:endParaRPr lang="cs-CZ" dirty="0" smtClean="0"/>
          </a:p>
          <a:p>
            <a:r>
              <a:rPr lang="cs-CZ" sz="2400" dirty="0" smtClean="0"/>
              <a:t>Galerie (</a:t>
            </a:r>
            <a:r>
              <a:rPr lang="cs-CZ" sz="2400" b="1" dirty="0" smtClean="0"/>
              <a:t>www.screenshots-archive.com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Webové stránk</a:t>
            </a:r>
            <a:r>
              <a:rPr lang="cs-CZ" sz="2400" dirty="0" smtClean="0"/>
              <a:t>y obcí (</a:t>
            </a:r>
            <a:r>
              <a:rPr lang="cs-CZ" sz="2400" b="1" dirty="0" smtClean="0"/>
              <a:t>www.vestec.cz</a:t>
            </a:r>
            <a:r>
              <a:rPr lang="cs-CZ" sz="2400" dirty="0" smtClean="0"/>
              <a:t>)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800" dirty="0" smtClean="0"/>
              <a:t>Školní webové stránky (</a:t>
            </a:r>
            <a:r>
              <a:rPr lang="cs-CZ" sz="2800" b="1" dirty="0" smtClean="0"/>
              <a:t>www.bakalka.cz</a:t>
            </a:r>
            <a:r>
              <a:rPr lang="cs-CZ" sz="2800" dirty="0" smtClean="0"/>
              <a:t>)</a:t>
            </a:r>
            <a:endParaRPr lang="cs-CZ" sz="2800" dirty="0" smtClean="0"/>
          </a:p>
        </p:txBody>
      </p:sp>
      <p:pic>
        <p:nvPicPr>
          <p:cNvPr id="4" name="Picture 2" descr="C:\Users\Honza\Documents\články\rozdělané\druplicon.larg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48" y="142852"/>
            <a:ext cx="1061370" cy="1214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kern="12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12700" dist="12700" dir="54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Znalosti pro implementaci Drupalu</a:t>
            </a:r>
            <a:endParaRPr lang="cs-CZ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FTP, HTML a práce s webovým prohlížečem</a:t>
            </a:r>
          </a:p>
          <a:p>
            <a:r>
              <a:rPr lang="cs-CZ" dirty="0" smtClean="0"/>
              <a:t>Logické uvažování</a:t>
            </a:r>
          </a:p>
          <a:p>
            <a:endParaRPr lang="cs-CZ" dirty="0" smtClean="0"/>
          </a:p>
          <a:p>
            <a:r>
              <a:rPr lang="cs-CZ" dirty="0" smtClean="0"/>
              <a:t>PHP, MySQL a CSS – pro úpravy</a:t>
            </a:r>
          </a:p>
          <a:p>
            <a:endParaRPr lang="cs-CZ" dirty="0" smtClean="0"/>
          </a:p>
          <a:p>
            <a:r>
              <a:rPr lang="cs-CZ" dirty="0" smtClean="0"/>
              <a:t>Administrace webového serveru, .htaccess, regulární výrazy – pro náročnější implementace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4" name="Picture 2" descr="C:\Users\Honza\Documents\články\rozdělané\druplicon.larg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48" y="142852"/>
            <a:ext cx="1061370" cy="1214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kern="12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12700" dist="12700" dir="54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Požadavky na server</a:t>
            </a:r>
            <a:endParaRPr lang="cs-CZ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PHP 5.2 (resp. v současnosti dostačující 5.x)</a:t>
            </a:r>
          </a:p>
          <a:p>
            <a:r>
              <a:rPr lang="cs-CZ" dirty="0" smtClean="0"/>
              <a:t>Apache, IIS s podporou přepisování URL</a:t>
            </a:r>
          </a:p>
          <a:p>
            <a:r>
              <a:rPr lang="cs-CZ" dirty="0" smtClean="0"/>
              <a:t>MySQL nebo Postgresql (pracuje se na MSSQL)</a:t>
            </a:r>
          </a:p>
          <a:p>
            <a:r>
              <a:rPr lang="cs-CZ" dirty="0" smtClean="0"/>
              <a:t>Linux nebo Windows Server</a:t>
            </a:r>
            <a:endParaRPr lang="cs-CZ" dirty="0" smtClean="0"/>
          </a:p>
          <a:p>
            <a:r>
              <a:rPr lang="cs-CZ" dirty="0" smtClean="0"/>
              <a:t>Možnost ovlivnit velikost paměti pro PHP a další nastavení (register_globals a jiné)</a:t>
            </a:r>
          </a:p>
          <a:p>
            <a:r>
              <a:rPr lang="cs-CZ" dirty="0" smtClean="0"/>
              <a:t>Web4U a HostGator bez problémů</a:t>
            </a:r>
          </a:p>
          <a:p>
            <a:r>
              <a:rPr lang="cs-CZ" dirty="0" smtClean="0"/>
              <a:t>Pozor na freehosting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4" name="Picture 2" descr="C:\Users\Honza\Documents\články\rozdělané\druplicon.larg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48" y="142852"/>
            <a:ext cx="1061370" cy="1214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kern="120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12700" dist="12700" dir="54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Modulární systém Drupalu</a:t>
            </a:r>
            <a:endParaRPr lang="cs-CZ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Různé typy obsahu</a:t>
            </a:r>
          </a:p>
          <a:p>
            <a:r>
              <a:rPr lang="cs-CZ" dirty="0" smtClean="0"/>
              <a:t>Různá uživatelská oprávnění</a:t>
            </a:r>
          </a:p>
          <a:p>
            <a:r>
              <a:rPr lang="cs-CZ" dirty="0" smtClean="0"/>
              <a:t>Blogy</a:t>
            </a:r>
          </a:p>
          <a:p>
            <a:r>
              <a:rPr lang="cs-CZ" dirty="0" smtClean="0"/>
              <a:t>Fotogalerie</a:t>
            </a:r>
          </a:p>
          <a:p>
            <a:r>
              <a:rPr lang="cs-CZ" dirty="0" smtClean="0"/>
              <a:t>Fóra a diskuze</a:t>
            </a:r>
          </a:p>
          <a:p>
            <a:r>
              <a:rPr lang="cs-CZ" dirty="0" smtClean="0"/>
              <a:t>Elektronické obchody</a:t>
            </a:r>
          </a:p>
          <a:p>
            <a:endParaRPr lang="cs-CZ" dirty="0" smtClean="0"/>
          </a:p>
          <a:p>
            <a:r>
              <a:rPr lang="cs-CZ" dirty="0" smtClean="0"/>
              <a:t>Velmi jednoduché vytvoření vlastních modulů a filtrů pro automatické úpravy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4" name="Picture 2" descr="C:\Users\Honza\Documents\články\rozdělané\druplicon.larg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48" y="142852"/>
            <a:ext cx="1061370" cy="1214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0</TotalTime>
  <Words>525</Words>
  <Application>Microsoft Office PowerPoint</Application>
  <PresentationFormat>Předvádění na obrazovce (4:3)</PresentationFormat>
  <Paragraphs>151</Paragraphs>
  <Slides>17</Slides>
  <Notes>17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Modul</vt:lpstr>
      <vt:lpstr>Systém Drupal a nejen školní weby</vt:lpstr>
      <vt:lpstr>Jan Polzer</vt:lpstr>
      <vt:lpstr>Hotová řešení pro tvorbu webu</vt:lpstr>
      <vt:lpstr>Open source webové projekty</vt:lpstr>
      <vt:lpstr>Drupal, Joomla, WordPress, phpRS</vt:lpstr>
      <vt:lpstr>Použití Drupalu</vt:lpstr>
      <vt:lpstr>Znalosti pro implementaci Drupalu</vt:lpstr>
      <vt:lpstr>Požadavky na server</vt:lpstr>
      <vt:lpstr>Modulární systém Drupalu</vt:lpstr>
      <vt:lpstr>Úprava vzhledu šablon</vt:lpstr>
      <vt:lpstr>Vícejazyčné weby snadno a rychle</vt:lpstr>
      <vt:lpstr>Ukázky konkrétních projektů</vt:lpstr>
      <vt:lpstr>Ukázka instalace</vt:lpstr>
      <vt:lpstr>Budoucnost Drupalu</vt:lpstr>
      <vt:lpstr>Otázky a odpovědi</vt:lpstr>
      <vt:lpstr>Informace o Drupalu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2008-12-01T09:47:36Z</dcterms:created>
  <dcterms:modified xsi:type="dcterms:W3CDTF">2008-12-01T12:38:46Z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1029</vt:lpwstr>
  </property>
  <property fmtid="{D5CDD505-2E9C-101B-9397-08002B2CF9AE}" pid="3" name="_TemplateID">
    <vt:lpwstr>TC101671281029</vt:lpwstr>
  </property>
</Properties>
</file>